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82" r:id="rId4"/>
    <p:sldId id="284" r:id="rId5"/>
    <p:sldId id="281" r:id="rId6"/>
    <p:sldId id="280" r:id="rId7"/>
    <p:sldId id="283" r:id="rId8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é Raap" initials="R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>
      <p:cViewPr varScale="1">
        <p:scale>
          <a:sx n="71" d="100"/>
          <a:sy n="71" d="100"/>
        </p:scale>
        <p:origin x="360" y="176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77646CB-8C87-4199-8983-F5EE0B4FD412}" type="datetime1">
              <a:rPr lang="nl-NL"/>
              <a:pPr lvl="0"/>
              <a:t>21-04-2020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9BDB442-421D-437C-A41E-9368B599F81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6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659563" y="1414463"/>
            <a:ext cx="6784975" cy="38163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9BDB442-421D-437C-A41E-9368B599F81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4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F3DAE1E8-D92D-4DCB-9804-754DEA946953}" type="datetime3">
              <a:rPr lang="nl-NL"/>
              <a:pPr lvl="0"/>
              <a:t>21/04/20</a:t>
            </a:fld>
            <a:endParaRPr lang="mr-IN"/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5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430411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36239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58291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3741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1320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553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1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4513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2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4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5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81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26006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11353689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1714250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1492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298042690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88479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4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6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nl-NL" dirty="0"/>
            </a:br>
            <a:r>
              <a:rPr lang="nl-NL"/>
              <a:t>Paragraaf 5.3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De machtige kerk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In deze presentatie leer je: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4516"/>
            <a:ext cx="17602958" cy="3989523"/>
          </a:xfrm>
        </p:spPr>
        <p:txBody>
          <a:bodyPr>
            <a:normAutofit/>
          </a:bodyPr>
          <a:lstStyle/>
          <a:p>
            <a:pPr marL="342900" lvl="0" indent="-342900"/>
            <a:r>
              <a:rPr lang="nl-NL"/>
              <a:t>waardoor de kerk veel macht had in de samenleving</a:t>
            </a:r>
            <a:endParaRPr lang="nl-NL" dirty="0"/>
          </a:p>
          <a:p>
            <a:pPr marL="342900" lvl="0" indent="-342900"/>
            <a:endParaRPr lang="nl-NL" b="1" dirty="0"/>
          </a:p>
          <a:p>
            <a:pPr marL="342900" lvl="0" indent="-342900"/>
            <a:r>
              <a:rPr lang="nl-NL"/>
              <a:t>hoe </a:t>
            </a:r>
            <a:r>
              <a:rPr lang="nl-NL" dirty="0"/>
              <a:t>christenen optraden tegen mensen die zich niet </a:t>
            </a:r>
            <a:r>
              <a:rPr lang="nl-NL"/>
              <a:t>gedroegen zoals de kerk wilde</a:t>
            </a:r>
          </a:p>
          <a:p>
            <a:pPr marL="342900" lvl="0" indent="-342900"/>
            <a:endParaRPr lang="nl-NL"/>
          </a:p>
          <a:p>
            <a:pPr marL="342900" lvl="0" indent="-342900"/>
            <a:r>
              <a:rPr lang="nl-NL"/>
              <a:t>hoe de kruistochten ontstonden en welke gevolgen deze hadden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Kerk en geloof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483695"/>
            <a:ext cx="8514078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/>
              <a:t>In de middeleeuwen vonden mensen het leven na de dood belangrijker dan het leven op aarde. Dat was een belangrijke christelijke </a:t>
            </a:r>
            <a:r>
              <a:rPr lang="nl-NL">
                <a:solidFill>
                  <a:srgbClr val="FF0000"/>
                </a:solidFill>
              </a:rPr>
              <a:t>waarde</a:t>
            </a:r>
            <a:r>
              <a:rPr lang="nl-NL"/>
              <a:t>. </a:t>
            </a:r>
          </a:p>
          <a:p>
            <a:pPr marL="0">
              <a:buNone/>
            </a:pPr>
            <a:endParaRPr lang="nl-NL"/>
          </a:p>
          <a:p>
            <a:pPr marL="0">
              <a:buNone/>
            </a:pPr>
            <a:r>
              <a:rPr lang="nl-NL"/>
              <a:t>De </a:t>
            </a:r>
            <a:r>
              <a:rPr lang="nl-NL" dirty="0"/>
              <a:t>kerk leerde dat mensen na de dood naar de hemel, de hel of het vagevuur gingen. 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r>
              <a:rPr lang="nl-NL" dirty="0"/>
              <a:t>Met een </a:t>
            </a:r>
            <a:r>
              <a:rPr lang="nl-NL" dirty="0">
                <a:solidFill>
                  <a:srgbClr val="FF0000"/>
                </a:solidFill>
              </a:rPr>
              <a:t>aflaat</a:t>
            </a:r>
            <a:r>
              <a:rPr lang="nl-NL" dirty="0"/>
              <a:t> werd de tijd in het vagevuur verkort. Gelovigen werden beloond met </a:t>
            </a:r>
            <a:r>
              <a:rPr lang="nl-NL"/>
              <a:t>een aflaat als ze bijvoorbeeld aan </a:t>
            </a:r>
            <a:r>
              <a:rPr lang="nl-NL" dirty="0">
                <a:solidFill>
                  <a:srgbClr val="FF0000"/>
                </a:solidFill>
              </a:rPr>
              <a:t>liefdadigheid </a:t>
            </a:r>
            <a:r>
              <a:rPr lang="nl-NL" dirty="0"/>
              <a:t>deden of een </a:t>
            </a:r>
            <a:r>
              <a:rPr lang="nl-NL" dirty="0">
                <a:solidFill>
                  <a:srgbClr val="FF0000"/>
                </a:solidFill>
              </a:rPr>
              <a:t>bedevaart </a:t>
            </a:r>
            <a:r>
              <a:rPr lang="nl-NL"/>
              <a:t>maakten.</a:t>
            </a:r>
          </a:p>
          <a:p>
            <a:pPr marL="0">
              <a:buNone/>
            </a:pPr>
            <a:endParaRPr lang="nl-NL"/>
          </a:p>
          <a:p>
            <a:pPr marL="0">
              <a:buNone/>
            </a:pPr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(vervolg op volgende dia)</a:t>
            </a:r>
          </a:p>
          <a:p>
            <a:pPr marL="0">
              <a:buNone/>
            </a:pPr>
            <a:endParaRPr lang="nl-NL" dirty="0"/>
          </a:p>
        </p:txBody>
      </p:sp>
      <p:sp>
        <p:nvSpPr>
          <p:cNvPr id="6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waarde: </a:t>
            </a:r>
            <a:r>
              <a:rPr lang="nl-NL">
                <a:solidFill>
                  <a:schemeClr val="bg1"/>
                </a:solidFill>
              </a:rPr>
              <a:t>wat mensen belangrijk vinden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endParaRPr lang="nl-NL" b="1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aflaat</a:t>
            </a:r>
            <a:r>
              <a:rPr lang="nl-NL" b="1" dirty="0">
                <a:solidFill>
                  <a:srgbClr val="FFFFFF"/>
                </a:solidFill>
              </a:rPr>
              <a:t>: </a:t>
            </a:r>
            <a:r>
              <a:rPr lang="nl-NL" dirty="0">
                <a:solidFill>
                  <a:schemeClr val="bg1"/>
                </a:solidFill>
              </a:rPr>
              <a:t>opheffing van straf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liefdadigheid: </a:t>
            </a:r>
            <a:r>
              <a:rPr lang="nl-NL" dirty="0">
                <a:solidFill>
                  <a:schemeClr val="bg1"/>
                </a:solidFill>
              </a:rPr>
              <a:t>hulp aan zwakkeren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bedevaart: </a:t>
            </a:r>
            <a:r>
              <a:rPr lang="nl-NL" dirty="0">
                <a:solidFill>
                  <a:schemeClr val="bg1"/>
                </a:solidFill>
              </a:rPr>
              <a:t>reis naar een heilige plaats om daar </a:t>
            </a:r>
            <a:r>
              <a:rPr lang="nl-NL">
                <a:solidFill>
                  <a:schemeClr val="bg1"/>
                </a:solidFill>
              </a:rPr>
              <a:t>te bidden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483695"/>
            <a:ext cx="8514078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/>
              <a:t>De kerk had veel macht omdat mensen erg godsdienstig waren en de kerk heel precies het leven van mensen regelde. 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r>
              <a:rPr lang="nl-NL" dirty="0"/>
              <a:t>Mensen moesten van de kerk veel bidden tot God. En ze aanbaden ook veel heiligen, omdat die volgens de kerk een goed woordje voor hen konden doen.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buNone/>
            </a:pPr>
            <a:r>
              <a:rPr lang="nl-NL" dirty="0"/>
              <a:t> </a:t>
            </a:r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556" y="2516400"/>
            <a:ext cx="8829290" cy="447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6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De normen van de kerk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/>
              <a:t>De kerk trad hard op tegen mensen die met gedrag of ideeën afweken van de </a:t>
            </a:r>
            <a:r>
              <a:rPr lang="nl-NL">
                <a:solidFill>
                  <a:srgbClr val="FF0000"/>
                </a:solidFill>
              </a:rPr>
              <a:t>norm</a:t>
            </a:r>
            <a:r>
              <a:rPr lang="nl-NL"/>
              <a:t> van de kerk.</a:t>
            </a:r>
          </a:p>
          <a:p>
            <a:pPr marL="0">
              <a:buNone/>
            </a:pPr>
            <a:endParaRPr lang="nl-NL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>
                <a:solidFill>
                  <a:srgbClr val="FF0000"/>
                </a:solidFill>
              </a:rPr>
              <a:t>Ketters</a:t>
            </a:r>
            <a:r>
              <a:rPr lang="nl-NL"/>
              <a:t> en </a:t>
            </a:r>
            <a:r>
              <a:rPr lang="nl-NL">
                <a:solidFill>
                  <a:srgbClr val="FF0000"/>
                </a:solidFill>
              </a:rPr>
              <a:t>heksen</a:t>
            </a:r>
            <a:r>
              <a:rPr lang="nl-NL">
                <a:solidFill>
                  <a:schemeClr val="tx1"/>
                </a:solidFill>
              </a:rPr>
              <a:t> konden voor straf </a:t>
            </a:r>
            <a:r>
              <a:rPr lang="nl-NL"/>
              <a:t>levend worden verbrand op de brandstapel. </a:t>
            </a:r>
          </a:p>
          <a:p>
            <a:pPr marL="0">
              <a:buNone/>
            </a:pPr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/>
              <a:t>Christenen gaven joden een aparte positie in de samenleving, omdat zij afweken van de christelijke norm.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Het </a:t>
            </a:r>
            <a:r>
              <a:rPr lang="nl-NL">
                <a:solidFill>
                  <a:srgbClr val="FF0000"/>
                </a:solidFill>
              </a:rPr>
              <a:t>antisemitisme</a:t>
            </a:r>
            <a:r>
              <a:rPr lang="nl-NL"/>
              <a:t> leidde ook tot </a:t>
            </a:r>
            <a:r>
              <a:rPr lang="nl-NL">
                <a:solidFill>
                  <a:srgbClr val="FF0000"/>
                </a:solidFill>
              </a:rPr>
              <a:t>pogroms</a:t>
            </a:r>
            <a:r>
              <a:rPr lang="nl-NL"/>
              <a:t>.</a:t>
            </a:r>
            <a:endParaRPr lang="nl-NL" dirty="0"/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838851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/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norm: </a:t>
            </a:r>
            <a:r>
              <a:rPr lang="nl-NL">
                <a:solidFill>
                  <a:schemeClr val="bg1"/>
                </a:solidFill>
              </a:rPr>
              <a:t>wat mensen gewoon (normaal) vinden</a:t>
            </a:r>
          </a:p>
          <a:p>
            <a:pPr>
              <a:buNone/>
            </a:pPr>
            <a:endParaRPr lang="nl-NL" b="1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>
                <a:solidFill>
                  <a:srgbClr val="FFFFFF"/>
                </a:solidFill>
              </a:rPr>
              <a:t>heks</a:t>
            </a:r>
            <a:r>
              <a:rPr lang="nl-NL" b="1" dirty="0">
                <a:solidFill>
                  <a:srgbClr val="FFFFFF"/>
                </a:solidFill>
              </a:rPr>
              <a:t>: </a:t>
            </a:r>
            <a:r>
              <a:rPr lang="nl-NL" dirty="0">
                <a:solidFill>
                  <a:schemeClr val="bg1"/>
                </a:solidFill>
              </a:rPr>
              <a:t>persoon die kwaad aanricht met toverij en hulp van de duivel</a:t>
            </a:r>
          </a:p>
          <a:p>
            <a:pPr>
              <a:buNone/>
            </a:pPr>
            <a:endParaRPr lang="nl-NL" b="1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rgbClr val="FFFFFF"/>
                </a:solidFill>
              </a:rPr>
              <a:t>ketter: </a:t>
            </a:r>
            <a:r>
              <a:rPr lang="nl-NL" dirty="0">
                <a:solidFill>
                  <a:schemeClr val="bg1"/>
                </a:solidFill>
              </a:rPr>
              <a:t>christen met een afwijkend geloof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>
                <a:solidFill>
                  <a:schemeClr val="bg1"/>
                </a:solidFill>
              </a:rPr>
              <a:t>antisemitisme</a:t>
            </a:r>
            <a:r>
              <a:rPr lang="nl-NL" b="1" dirty="0">
                <a:solidFill>
                  <a:schemeClr val="bg1"/>
                </a:solidFill>
              </a:rPr>
              <a:t>:</a:t>
            </a:r>
            <a:r>
              <a:rPr lang="nl-NL" dirty="0">
                <a:solidFill>
                  <a:schemeClr val="bg1"/>
                </a:solidFill>
              </a:rPr>
              <a:t> haat tegen joden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b="1" dirty="0">
                <a:solidFill>
                  <a:schemeClr val="bg1"/>
                </a:solidFill>
              </a:rPr>
              <a:t>pogrom: </a:t>
            </a:r>
            <a:r>
              <a:rPr lang="nl-NL" dirty="0">
                <a:solidFill>
                  <a:schemeClr val="bg1"/>
                </a:solidFill>
              </a:rPr>
              <a:t>uitbarsting van geweld tegen joden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  <a:p>
            <a:pPr lvl="0">
              <a:buNone/>
            </a:pPr>
            <a:endParaRPr lang="nl-NL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1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l-NL"/>
              <a:t>Pogrom in Straatsburg in 1349</a:t>
            </a:r>
            <a:endParaRPr lang="nl-NL" dirty="0">
              <a:solidFill>
                <a:srgbClr val="00B050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264" y="2077836"/>
            <a:ext cx="11586125" cy="80361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Kruistochten</a:t>
            </a:r>
            <a:endParaRPr lang="nl-NL" dirty="0"/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/>
              <a:t>Na een oproep van de paus (in 1095) begonnen de </a:t>
            </a:r>
            <a:r>
              <a:rPr lang="nl-NL">
                <a:solidFill>
                  <a:srgbClr val="FF0000"/>
                </a:solidFill>
              </a:rPr>
              <a:t>kruistochten</a:t>
            </a:r>
            <a:r>
              <a:rPr lang="nl-NL"/>
              <a:t>: gewapende tochten van christenen om land op niet-christenen te veroveren. </a:t>
            </a:r>
          </a:p>
          <a:p>
            <a:pPr marL="0">
              <a:buNone/>
            </a:pPr>
            <a:endParaRPr lang="nl-NL">
              <a:solidFill>
                <a:schemeClr val="tx1"/>
              </a:solidFill>
            </a:endParaRPr>
          </a:p>
          <a:p>
            <a:pPr marL="0">
              <a:buNone/>
            </a:pPr>
            <a:r>
              <a:rPr lang="nl-NL"/>
              <a:t>De kruisvaarders veroverden Jeruzalem en gebieden langs de oostkust van de Middellandse Zee waar ze vier kruisvaarderstaten stichtten.</a:t>
            </a:r>
          </a:p>
          <a:p>
            <a:pPr marL="0">
              <a:buNone/>
            </a:pPr>
            <a:endParaRPr lang="nl-N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buNone/>
            </a:pPr>
            <a:r>
              <a:rPr lang="nl-N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Lange tijd was er strijd tussen christenen en Arabieren, maar er was ook handel. </a:t>
            </a:r>
          </a:p>
        </p:txBody>
      </p:sp>
      <p:pic>
        <p:nvPicPr>
          <p:cNvPr id="6" name="Tijdelijke aanduiding voor afbeelding 5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699" y="2516400"/>
            <a:ext cx="8975605" cy="5083782"/>
          </a:xfrm>
        </p:spPr>
      </p:pic>
    </p:spTree>
    <p:extLst>
      <p:ext uri="{BB962C8B-B14F-4D97-AF65-F5344CB8AC3E}">
        <p14:creationId xmlns:p14="http://schemas.microsoft.com/office/powerpoint/2010/main" val="1714275519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940</TotalTime>
  <Words>376</Words>
  <Application>Microsoft Macintosh PowerPoint</Application>
  <PresentationFormat>Aangepast</PresentationFormat>
  <Paragraphs>60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.AppleSystemUIFont</vt:lpstr>
      <vt:lpstr>Arial</vt:lpstr>
      <vt:lpstr>Calibri</vt:lpstr>
      <vt:lpstr>3 sectie content</vt:lpstr>
      <vt:lpstr> Paragraaf 5.3  De machtige kerk</vt:lpstr>
      <vt:lpstr>In deze presentatie leer je: </vt:lpstr>
      <vt:lpstr>Kerk en geloof</vt:lpstr>
      <vt:lpstr>PowerPoint-presentatie</vt:lpstr>
      <vt:lpstr>De normen van de kerk</vt:lpstr>
      <vt:lpstr>Pogrom in Straatsburg in 1349</vt:lpstr>
      <vt:lpstr>Kruistochten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mt</dc:title>
  <dc:creator>Smit, Wietske</dc:creator>
  <cp:lastModifiedBy>Jankees den Otter</cp:lastModifiedBy>
  <cp:revision>114</cp:revision>
  <dcterms:created xsi:type="dcterms:W3CDTF">2017-10-11T07:53:32Z</dcterms:created>
  <dcterms:modified xsi:type="dcterms:W3CDTF">2020-04-21T18:24:37Z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