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82" r:id="rId4"/>
    <p:sldId id="284" r:id="rId5"/>
    <p:sldId id="281" r:id="rId6"/>
    <p:sldId id="280" r:id="rId7"/>
    <p:sldId id="283" r:id="rId8"/>
  </p:sldIdLst>
  <p:sldSz cx="20104100" cy="11309350"/>
  <p:notesSz cx="20104100" cy="11309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2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é Raap" initials="R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>
      <p:cViewPr varScale="1">
        <p:scale>
          <a:sx n="71" d="100"/>
          <a:sy n="71" d="100"/>
        </p:scale>
        <p:origin x="360" y="176"/>
      </p:cViewPr>
      <p:guideLst>
        <p:guide orient="horz" pos="3562"/>
        <p:guide pos="63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idx="1"/>
          </p:nvPr>
        </p:nvSpPr>
        <p:spPr>
          <a:xfrm>
            <a:off x="11387142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77646CB-8C87-4199-8983-F5EE0B4FD412}" type="datetime1">
              <a:rPr lang="nl-NL"/>
              <a:pPr lvl="0"/>
              <a:t>21-04-2020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6" y="1414467"/>
            <a:ext cx="6784976" cy="38163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/>
          <p:cNvSpPr txBox="1">
            <a:spLocks noGrp="1"/>
          </p:cNvSpPr>
          <p:nvPr>
            <p:ph type="body" sz="quarter" idx="3"/>
          </p:nvPr>
        </p:nvSpPr>
        <p:spPr>
          <a:xfrm>
            <a:off x="2009778" y="5441951"/>
            <a:ext cx="16084552" cy="44545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11387142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9BDB442-421D-437C-A41E-9368B599F81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6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659563" y="1414463"/>
            <a:ext cx="6784975" cy="38163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9BDB442-421D-437C-A41E-9368B599F81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4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titel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3"/>
          <p:cNvSpPr/>
          <p:nvPr/>
        </p:nvSpPr>
        <p:spPr>
          <a:xfrm>
            <a:off x="1242002" y="0"/>
            <a:ext cx="8816480" cy="881792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37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          </a:t>
            </a: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2513191"/>
            <a:ext cx="8811249" cy="5038590"/>
          </a:xfrm>
        </p:spPr>
        <p:txBody>
          <a:bodyPr lIns="381003" tIns="287999" rIns="381003" bIns="0"/>
          <a:lstStyle>
            <a:lvl1pPr>
              <a:lnSpc>
                <a:spcPts val="7035"/>
              </a:lnSpc>
              <a:defRPr sz="6599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Tijdelijke aanduiding voor datum 2"/>
          <p:cNvSpPr txBox="1">
            <a:spLocks noGrp="1"/>
          </p:cNvSpPr>
          <p:nvPr>
            <p:ph type="dt" sz="quarter" idx="7"/>
          </p:nvPr>
        </p:nvSpPr>
        <p:spPr>
          <a:xfrm>
            <a:off x="1246610" y="7576873"/>
            <a:ext cx="8817312" cy="1246702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9" tIns="0" rIns="0" bIns="25199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4177" b="0" i="0" u="none" strike="noStrike" kern="1200" cap="none" spc="0" baseline="0">
                <a:solidFill>
                  <a:srgbClr val="8B4FA8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fld id="{F3DAE1E8-D92D-4DCB-9804-754DEA946953}" type="datetime3">
              <a:rPr lang="nl-NL"/>
              <a:pPr lvl="0"/>
              <a:t>21/04/20</a:t>
            </a:fld>
            <a:endParaRPr lang="mr-IN"/>
          </a:p>
        </p:txBody>
      </p:sp>
      <p:pic>
        <p:nvPicPr>
          <p:cNvPr id="5" name="Afbeelding 2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610" y="0"/>
            <a:ext cx="8000003" cy="2285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5" title="Bedrijfsta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6485" y="8823740"/>
            <a:ext cx="11307141" cy="25128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4304110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4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8506964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1246702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36239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6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1372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7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0668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582916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11311786" cy="20778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26374"/>
            <a:ext cx="17602958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50922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93741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1 content en 2x fig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13208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3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4052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5331" y="5005032"/>
            <a:ext cx="5453435" cy="5047725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25531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eindslide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246610" y="1246702"/>
            <a:ext cx="8805434" cy="8806056"/>
          </a:xfrm>
          <a:solidFill>
            <a:srgbClr val="FFFFFF"/>
          </a:solidFill>
        </p:spPr>
        <p:txBody>
          <a:bodyPr lIns="381003" tIns="381003" rIns="381003" bIns="381003" anchor="ctr" anchorCtr="1"/>
          <a:lstStyle>
            <a:lvl1pPr marL="0" indent="0" algn="ctr" defTabSz="1005199">
              <a:buNone/>
              <a:defRPr sz="6599">
                <a:solidFill>
                  <a:srgbClr val="E30613"/>
                </a:solidFill>
              </a:defRPr>
            </a:lvl1pPr>
          </a:lstStyle>
          <a:p>
            <a:pPr lvl="0"/>
            <a:r>
              <a:rPr lang="nl-NL"/>
              <a:t>Klik hier om een afsluittekst te plaatsen</a:t>
            </a:r>
          </a:p>
        </p:txBody>
      </p:sp>
      <p:pic>
        <p:nvPicPr>
          <p:cNvPr id="3" name="Afbeelding 1" title="Eind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216" y="10057988"/>
            <a:ext cx="10067882" cy="12585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84513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chutblad kader link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8"/>
          <p:cNvSpPr/>
          <p:nvPr/>
        </p:nvSpPr>
        <p:spPr>
          <a:xfrm>
            <a:off x="1245595" y="1245595"/>
            <a:ext cx="5032802" cy="50328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5032839" cy="5033205"/>
          </a:xfrm>
        </p:spPr>
        <p:txBody>
          <a:bodyPr lIns="381003" tIns="1367997" rIns="381003" bIns="381003"/>
          <a:lstStyle>
            <a:lvl1pPr>
              <a:defRPr sz="5277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Rechthoek 123"/>
          <p:cNvSpPr/>
          <p:nvPr/>
        </p:nvSpPr>
        <p:spPr>
          <a:xfrm>
            <a:off x="1240246" y="10060146"/>
            <a:ext cx="5011195" cy="124919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5" name="Afbeelding 2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23" y="1266489"/>
            <a:ext cx="5051575" cy="14358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4" title="Schutbla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706" y="1006165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5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1 kolom met titel (1 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8815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(meerdere regel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3759884"/>
            <a:ext cx="11318452" cy="585750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186015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wat langere titel te maken die over meerdere </a:t>
            </a:r>
            <a:br>
              <a:rPr lang="nl-NL"/>
            </a:br>
            <a:r>
              <a:rPr lang="nl-NL"/>
              <a:t>regels valt.</a:t>
            </a:r>
          </a:p>
        </p:txBody>
      </p:sp>
    </p:spTree>
    <p:extLst>
      <p:ext uri="{BB962C8B-B14F-4D97-AF65-F5344CB8AC3E}">
        <p14:creationId xmlns:p14="http://schemas.microsoft.com/office/powerpoint/2010/main" val="260069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en kleur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825221" cy="3126644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6242736"/>
            <a:ext cx="3797439" cy="3799469"/>
          </a:xfrm>
          <a:solidFill>
            <a:srgbClr val="E30613"/>
          </a:solidFill>
        </p:spPr>
        <p:txBody>
          <a:bodyPr lIns="381003" tIns="381003" rIns="381003" bIns="381003"/>
          <a:lstStyle>
            <a:lvl1pPr marL="0" indent="0">
              <a:buNone/>
              <a:defRPr sz="3298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>
            <a:lvl1pPr marL="0" indent="0">
              <a:buNone/>
              <a:defRPr sz="4705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</p:spTree>
    <p:extLst>
      <p:ext uri="{BB962C8B-B14F-4D97-AF65-F5344CB8AC3E}">
        <p14:creationId xmlns:p14="http://schemas.microsoft.com/office/powerpoint/2010/main" val="113536890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 rIns="107999"/>
          <a:lstStyle>
            <a:lvl1pPr marL="457163" indent="-457163">
              <a:defRPr/>
            </a:lvl1pPr>
            <a:lvl2pPr marL="2514600" lvl="2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2pPr>
            <a:lvl3pPr marL="2514600" lvl="3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3pPr>
            <a:lvl4pPr marL="2514600" lvl="4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4pPr>
            <a:lvl5pPr marL="2514600" lvl="5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2"/>
            <a:r>
              <a:rPr lang="nl-NL"/>
              <a:t>Tweede niveau</a:t>
            </a:r>
          </a:p>
          <a:p>
            <a:pPr lvl="3"/>
            <a:r>
              <a:rPr lang="nl-NL"/>
              <a:t>Derde niveau</a:t>
            </a:r>
          </a:p>
          <a:p>
            <a:pPr lvl="4"/>
            <a:r>
              <a:rPr lang="nl-NL"/>
              <a:t>Vierde niveau</a:t>
            </a:r>
          </a:p>
          <a:p>
            <a:pPr lvl="5"/>
            <a:r>
              <a:rPr lang="nl-NL"/>
              <a:t>Vijfde niveau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1326361" y="2564635"/>
            <a:ext cx="7527167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31714250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figuur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 sz="3298">
                <a:solidFill>
                  <a:srgbClr val="7F7F7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nl-NL"/>
              <a:t>Klik hier voor het plaatsen van een figuur, afbeelding, tabel, etc…</a:t>
            </a:r>
          </a:p>
        </p:txBody>
      </p:sp>
    </p:spTree>
    <p:extLst>
      <p:ext uri="{BB962C8B-B14F-4D97-AF65-F5344CB8AC3E}">
        <p14:creationId xmlns:p14="http://schemas.microsoft.com/office/powerpoint/2010/main" val="14927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98042690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17602958" cy="8806056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88479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 txBox="1">
            <a:spLocks noGrp="1"/>
          </p:cNvSpPr>
          <p:nvPr>
            <p:ph type="body" idx="1"/>
          </p:nvPr>
        </p:nvSpPr>
        <p:spPr>
          <a:xfrm>
            <a:off x="1246610" y="2513191"/>
            <a:ext cx="11358027" cy="75276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titel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595049" cy="8311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pic>
        <p:nvPicPr>
          <p:cNvPr id="4" name="Afbeelding 4" title="Logo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565063" y="0"/>
            <a:ext cx="7538094" cy="12564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Afbeelding 6" title="Bedrijfstak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6610" y="1005641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4705" b="0" i="0" u="none" strike="noStrike" kern="0" cap="none" spc="0" baseline="0">
          <a:solidFill>
            <a:srgbClr val="8B4FA8"/>
          </a:solidFill>
          <a:uFillTx/>
          <a:latin typeface="Arial"/>
        </a:defRPr>
      </a:lvl1pPr>
    </p:titleStyle>
    <p:bodyStyle>
      <a:lvl1pPr marL="502599" marR="0" lvl="0" indent="-502599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 pitchFamily="34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  <a:lvl2pPr marL="453990" marR="0" lvl="1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2pPr>
      <a:lvl3pPr marL="1033381" marR="0" lvl="2" indent="-438116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3pPr>
      <a:lvl4pPr marL="1520711" marR="0" lvl="3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4pPr>
      <a:lvl5pPr marL="2006449" marR="0" lvl="4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nl-NL" dirty="0"/>
            </a:br>
            <a:r>
              <a:rPr lang="nl-NL"/>
              <a:t>Paragraaf 5.3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De machtige kerk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In deze presentatie leer je: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6"/>
            <a:ext cx="17602958" cy="3989523"/>
          </a:xfrm>
        </p:spPr>
        <p:txBody>
          <a:bodyPr>
            <a:normAutofit/>
          </a:bodyPr>
          <a:lstStyle/>
          <a:p>
            <a:pPr marL="342900" lvl="0" indent="-342900"/>
            <a:r>
              <a:rPr lang="nl-NL"/>
              <a:t>waardoor de kerk veel macht had in de samenleving</a:t>
            </a:r>
            <a:endParaRPr lang="nl-NL" dirty="0"/>
          </a:p>
          <a:p>
            <a:pPr marL="342900" lvl="0" indent="-342900"/>
            <a:endParaRPr lang="nl-NL" b="1" dirty="0"/>
          </a:p>
          <a:p>
            <a:pPr marL="342900" lvl="0" indent="-342900"/>
            <a:r>
              <a:rPr lang="nl-NL"/>
              <a:t>hoe </a:t>
            </a:r>
            <a:r>
              <a:rPr lang="nl-NL" dirty="0"/>
              <a:t>christenen optraden tegen mensen die zich niet </a:t>
            </a:r>
            <a:r>
              <a:rPr lang="nl-NL"/>
              <a:t>gedroegen zoals de kerk wilde</a:t>
            </a:r>
          </a:p>
          <a:p>
            <a:pPr marL="342900" lvl="0" indent="-342900"/>
            <a:endParaRPr lang="nl-NL"/>
          </a:p>
          <a:p>
            <a:pPr marL="342900" lvl="0" indent="-342900"/>
            <a:r>
              <a:rPr lang="nl-NL"/>
              <a:t>hoe de kruistochten ontstonden en welke gevolgen deze hadden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Kerk en geloof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483695"/>
            <a:ext cx="8514078" cy="7527697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nl-NL"/>
              <a:t>In de middeleeuwen vonden mensen het leven na de dood belangrijker dan het leven op aarde. Dat was een belangrijke christelijke </a:t>
            </a:r>
            <a:r>
              <a:rPr lang="nl-NL">
                <a:solidFill>
                  <a:srgbClr val="FF0000"/>
                </a:solidFill>
              </a:rPr>
              <a:t>waarde</a:t>
            </a:r>
            <a:r>
              <a:rPr lang="nl-NL"/>
              <a:t>. </a:t>
            </a:r>
          </a:p>
          <a:p>
            <a:pPr marL="0">
              <a:buNone/>
            </a:pPr>
            <a:endParaRPr lang="nl-NL"/>
          </a:p>
          <a:p>
            <a:pPr marL="0">
              <a:buNone/>
            </a:pPr>
            <a:r>
              <a:rPr lang="nl-NL"/>
              <a:t>De </a:t>
            </a:r>
            <a:r>
              <a:rPr lang="nl-NL" dirty="0"/>
              <a:t>kerk leerde dat mensen na de dood naar de hemel, de hel of het vagevuur gingen. </a:t>
            </a:r>
          </a:p>
          <a:p>
            <a:pPr marL="0">
              <a:buNone/>
            </a:pPr>
            <a:endParaRPr lang="nl-NL" dirty="0"/>
          </a:p>
          <a:p>
            <a:pPr marL="0">
              <a:buNone/>
            </a:pPr>
            <a:r>
              <a:rPr lang="nl-NL" dirty="0"/>
              <a:t>Met een </a:t>
            </a:r>
            <a:r>
              <a:rPr lang="nl-NL" dirty="0">
                <a:solidFill>
                  <a:srgbClr val="FF0000"/>
                </a:solidFill>
              </a:rPr>
              <a:t>aflaat</a:t>
            </a:r>
            <a:r>
              <a:rPr lang="nl-NL" dirty="0"/>
              <a:t> werd de tijd in het vagevuur verkort. Gelovigen werden beloond met </a:t>
            </a:r>
            <a:r>
              <a:rPr lang="nl-NL"/>
              <a:t>een aflaat als ze bijvoorbeeld aan </a:t>
            </a:r>
            <a:r>
              <a:rPr lang="nl-NL" dirty="0">
                <a:solidFill>
                  <a:srgbClr val="FF0000"/>
                </a:solidFill>
              </a:rPr>
              <a:t>liefdadigheid </a:t>
            </a:r>
            <a:r>
              <a:rPr lang="nl-NL" dirty="0"/>
              <a:t>deden of een </a:t>
            </a:r>
            <a:r>
              <a:rPr lang="nl-NL" dirty="0">
                <a:solidFill>
                  <a:srgbClr val="FF0000"/>
                </a:solidFill>
              </a:rPr>
              <a:t>bedevaart </a:t>
            </a:r>
            <a:r>
              <a:rPr lang="nl-NL"/>
              <a:t>maakten.</a:t>
            </a:r>
          </a:p>
          <a:p>
            <a:pPr marL="0">
              <a:buNone/>
            </a:pPr>
            <a:endParaRPr lang="nl-NL"/>
          </a:p>
          <a:p>
            <a:pPr marL="0">
              <a:buNone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(vervolg op volgende dia)</a:t>
            </a:r>
          </a:p>
          <a:p>
            <a:pPr marL="0">
              <a:buNone/>
            </a:pPr>
            <a:endParaRPr lang="nl-NL" dirty="0"/>
          </a:p>
        </p:txBody>
      </p:sp>
      <p:sp>
        <p:nvSpPr>
          <p:cNvPr id="6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>
                <a:solidFill>
                  <a:srgbClr val="FFFFFF"/>
                </a:solidFill>
              </a:rPr>
              <a:t>waarde: </a:t>
            </a:r>
            <a:r>
              <a:rPr lang="nl-NL">
                <a:solidFill>
                  <a:schemeClr val="bg1"/>
                </a:solidFill>
              </a:rPr>
              <a:t>wat mensen belangrijk vinden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endParaRPr lang="nl-NL" b="1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>
                <a:solidFill>
                  <a:srgbClr val="FFFFFF"/>
                </a:solidFill>
              </a:rPr>
              <a:t>aflaat</a:t>
            </a:r>
            <a:r>
              <a:rPr lang="nl-NL" b="1" dirty="0">
                <a:solidFill>
                  <a:srgbClr val="FFFFFF"/>
                </a:solidFill>
              </a:rPr>
              <a:t>: </a:t>
            </a:r>
            <a:r>
              <a:rPr lang="nl-NL" dirty="0">
                <a:solidFill>
                  <a:schemeClr val="bg1"/>
                </a:solidFill>
              </a:rPr>
              <a:t>opheffing van straf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liefdadigheid: </a:t>
            </a:r>
            <a:r>
              <a:rPr lang="nl-NL" dirty="0">
                <a:solidFill>
                  <a:schemeClr val="bg1"/>
                </a:solidFill>
              </a:rPr>
              <a:t>hulp aan zwakkeren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bedevaart: </a:t>
            </a:r>
            <a:r>
              <a:rPr lang="nl-NL" dirty="0">
                <a:solidFill>
                  <a:schemeClr val="bg1"/>
                </a:solidFill>
              </a:rPr>
              <a:t>reis naar een heilige plaats om daar </a:t>
            </a:r>
            <a:r>
              <a:rPr lang="nl-NL">
                <a:solidFill>
                  <a:schemeClr val="bg1"/>
                </a:solidFill>
              </a:rPr>
              <a:t>te bidden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483695"/>
            <a:ext cx="8514078" cy="7527697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nl-NL" dirty="0"/>
              <a:t>De kerk had veel macht omdat mensen erg godsdienstig waren en de kerk heel precies het leven van mensen regelde. </a:t>
            </a:r>
          </a:p>
          <a:p>
            <a:pPr marL="0">
              <a:buNone/>
            </a:pPr>
            <a:endParaRPr lang="nl-NL" dirty="0"/>
          </a:p>
          <a:p>
            <a:pPr marL="0">
              <a:buNone/>
            </a:pPr>
            <a:r>
              <a:rPr lang="nl-NL" dirty="0"/>
              <a:t>Mensen moesten van de kerk veel bidden tot God. En ze aanbaden ook veel heiligen, omdat die volgens de kerk een goed woordje voor hen konden doen.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r>
              <a:rPr lang="nl-NL" dirty="0"/>
              <a:t> </a:t>
            </a:r>
          </a:p>
          <a:p>
            <a:pPr marL="0">
              <a:buNone/>
            </a:pPr>
            <a:endParaRPr lang="nl-NL" dirty="0"/>
          </a:p>
          <a:p>
            <a:pPr marL="0">
              <a:buNone/>
            </a:pPr>
            <a:endParaRPr lang="nl-NL" dirty="0"/>
          </a:p>
          <a:p>
            <a:pPr marL="0">
              <a:buNone/>
            </a:pP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556" y="2516400"/>
            <a:ext cx="8829290" cy="447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6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De normen van de kerk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nl-NL"/>
              <a:t>De kerk trad hard op tegen mensen die met gedrag of ideeën afweken van de </a:t>
            </a:r>
            <a:r>
              <a:rPr lang="nl-NL">
                <a:solidFill>
                  <a:srgbClr val="FF0000"/>
                </a:solidFill>
              </a:rPr>
              <a:t>norm</a:t>
            </a:r>
            <a:r>
              <a:rPr lang="nl-NL"/>
              <a:t> van de kerk.</a:t>
            </a:r>
          </a:p>
          <a:p>
            <a:pPr marL="0">
              <a:buNone/>
            </a:pP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>
                <a:solidFill>
                  <a:srgbClr val="FF0000"/>
                </a:solidFill>
              </a:rPr>
              <a:t>Ketters</a:t>
            </a:r>
            <a:r>
              <a:rPr lang="nl-NL"/>
              <a:t> en </a:t>
            </a:r>
            <a:r>
              <a:rPr lang="nl-NL">
                <a:solidFill>
                  <a:srgbClr val="FF0000"/>
                </a:solidFill>
              </a:rPr>
              <a:t>heksen</a:t>
            </a:r>
            <a:r>
              <a:rPr lang="nl-NL">
                <a:solidFill>
                  <a:schemeClr val="tx1"/>
                </a:solidFill>
              </a:rPr>
              <a:t> konden voor straf </a:t>
            </a:r>
            <a:r>
              <a:rPr lang="nl-NL"/>
              <a:t>levend worden verbrand op de brandstapel. </a:t>
            </a:r>
          </a:p>
          <a:p>
            <a:pPr marL="0">
              <a:buNone/>
            </a:pP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/>
              <a:t>Christenen gaven joden een aparte positie in de samenleving, omdat zij afweken van de christelijke norm.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Het </a:t>
            </a:r>
            <a:r>
              <a:rPr lang="nl-NL">
                <a:solidFill>
                  <a:srgbClr val="FF0000"/>
                </a:solidFill>
              </a:rPr>
              <a:t>antisemitisme</a:t>
            </a:r>
            <a:r>
              <a:rPr lang="nl-NL"/>
              <a:t> leidde ook tot </a:t>
            </a:r>
            <a:r>
              <a:rPr lang="nl-NL">
                <a:solidFill>
                  <a:srgbClr val="FF0000"/>
                </a:solidFill>
              </a:rPr>
              <a:t>pogroms</a:t>
            </a:r>
            <a:r>
              <a:rPr lang="nl-NL"/>
              <a:t>.</a:t>
            </a:r>
            <a:endParaRPr lang="nl-NL" dirty="0"/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838851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>
              <a:buNone/>
            </a:pPr>
            <a:r>
              <a:rPr lang="nl-NL" b="1">
                <a:solidFill>
                  <a:srgbClr val="FFFFFF"/>
                </a:solidFill>
              </a:rPr>
              <a:t>norm: </a:t>
            </a:r>
            <a:r>
              <a:rPr lang="nl-NL">
                <a:solidFill>
                  <a:schemeClr val="bg1"/>
                </a:solidFill>
              </a:rPr>
              <a:t>wat mensen gewoon (normaal) vinden</a:t>
            </a:r>
          </a:p>
          <a:p>
            <a:pPr>
              <a:buNone/>
            </a:pPr>
            <a:endParaRPr lang="nl-NL" b="1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>
                <a:solidFill>
                  <a:srgbClr val="FFFFFF"/>
                </a:solidFill>
              </a:rPr>
              <a:t>heks</a:t>
            </a:r>
            <a:r>
              <a:rPr lang="nl-NL" b="1" dirty="0">
                <a:solidFill>
                  <a:srgbClr val="FFFFFF"/>
                </a:solidFill>
              </a:rPr>
              <a:t>: </a:t>
            </a:r>
            <a:r>
              <a:rPr lang="nl-NL" dirty="0">
                <a:solidFill>
                  <a:schemeClr val="bg1"/>
                </a:solidFill>
              </a:rPr>
              <a:t>persoon die kwaad aanricht met toverij en hulp van de duivel</a:t>
            </a:r>
          </a:p>
          <a:p>
            <a:pPr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ketter: </a:t>
            </a:r>
            <a:r>
              <a:rPr lang="nl-NL" dirty="0">
                <a:solidFill>
                  <a:schemeClr val="bg1"/>
                </a:solidFill>
              </a:rPr>
              <a:t>christen met een afwijkend geloof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b="1">
                <a:solidFill>
                  <a:schemeClr val="bg1"/>
                </a:solidFill>
              </a:rPr>
              <a:t>antisemitisme</a:t>
            </a:r>
            <a:r>
              <a:rPr lang="nl-NL" b="1" dirty="0">
                <a:solidFill>
                  <a:schemeClr val="bg1"/>
                </a:solidFill>
              </a:rPr>
              <a:t>:</a:t>
            </a:r>
            <a:r>
              <a:rPr lang="nl-NL" dirty="0">
                <a:solidFill>
                  <a:schemeClr val="bg1"/>
                </a:solidFill>
              </a:rPr>
              <a:t> haat tegen joden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chemeClr val="bg1"/>
                </a:solidFill>
              </a:rPr>
              <a:t>pogrom: </a:t>
            </a:r>
            <a:r>
              <a:rPr lang="nl-NL" dirty="0">
                <a:solidFill>
                  <a:schemeClr val="bg1"/>
                </a:solidFill>
              </a:rPr>
              <a:t>uitbarsting van geweld tegen joden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  <a:p>
            <a:pPr lvl="0">
              <a:buNone/>
            </a:pPr>
            <a:endParaRPr lang="nl-NL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1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l-NL"/>
              <a:t>Pogrom in Straatsburg in 1349</a:t>
            </a:r>
            <a:endParaRPr lang="nl-NL" dirty="0">
              <a:solidFill>
                <a:srgbClr val="00B050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264" y="2077836"/>
            <a:ext cx="11586125" cy="80361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Kruistochten</a:t>
            </a:r>
            <a:endParaRPr lang="nl-NL" dirty="0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nl-NL"/>
              <a:t>Na een oproep van de paus (in 1095) begonnen de </a:t>
            </a:r>
            <a:r>
              <a:rPr lang="nl-NL">
                <a:solidFill>
                  <a:srgbClr val="FF0000"/>
                </a:solidFill>
              </a:rPr>
              <a:t>kruistochten</a:t>
            </a:r>
            <a:r>
              <a:rPr lang="nl-NL"/>
              <a:t>: gewapende tochten van christenen om land op niet-christenen te veroveren. </a:t>
            </a:r>
          </a:p>
          <a:p>
            <a:pPr marL="0">
              <a:buNone/>
            </a:pPr>
            <a:endParaRPr lang="nl-NL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nl-NL"/>
              <a:t>De kruisvaarders veroverden Jeruzalem en gebieden langs de oostkust van de Middellandse Zee waar ze vier kruisvaarderstaten stichtten.</a:t>
            </a:r>
          </a:p>
          <a:p>
            <a:pPr marL="0">
              <a:buNone/>
            </a:pPr>
            <a:endParaRPr lang="nl-NL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buNone/>
            </a:pPr>
            <a:r>
              <a:rPr lang="nl-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Lange tijd was er strijd tussen christenen en Arabieren, maar er was ook handel. </a:t>
            </a:r>
          </a:p>
        </p:txBody>
      </p:sp>
      <p:pic>
        <p:nvPicPr>
          <p:cNvPr id="6" name="Tijdelijke aanduiding voor afbeelding 5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699" y="2516400"/>
            <a:ext cx="8975605" cy="5083782"/>
          </a:xfrm>
        </p:spPr>
      </p:pic>
    </p:spTree>
    <p:extLst>
      <p:ext uri="{BB962C8B-B14F-4D97-AF65-F5344CB8AC3E}">
        <p14:creationId xmlns:p14="http://schemas.microsoft.com/office/powerpoint/2010/main" val="1714275519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e content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Noordhoff_Basis</Template>
  <TotalTime>940</TotalTime>
  <Words>376</Words>
  <Application>Microsoft Macintosh PowerPoint</Application>
  <PresentationFormat>Aangepast</PresentationFormat>
  <Paragraphs>60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.AppleSystemUIFont</vt:lpstr>
      <vt:lpstr>Arial</vt:lpstr>
      <vt:lpstr>Calibri</vt:lpstr>
      <vt:lpstr>3 sectie content</vt:lpstr>
      <vt:lpstr> Paragraaf 5.3  De machtige kerk</vt:lpstr>
      <vt:lpstr>In deze presentatie leer je: </vt:lpstr>
      <vt:lpstr>Kerk en geloof</vt:lpstr>
      <vt:lpstr>PowerPoint-presentatie</vt:lpstr>
      <vt:lpstr>De normen van de kerk</vt:lpstr>
      <vt:lpstr>Pogrom in Straatsburg in 1349</vt:lpstr>
      <vt:lpstr>Kruistochten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mt</dc:title>
  <dc:creator>Smit, Wietske</dc:creator>
  <cp:lastModifiedBy>Jankees den Otter</cp:lastModifiedBy>
  <cp:revision>114</cp:revision>
  <dcterms:created xsi:type="dcterms:W3CDTF">2017-10-11T07:53:32Z</dcterms:created>
  <dcterms:modified xsi:type="dcterms:W3CDTF">2020-04-21T18:24:37Z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2017-07-13T00:00:00Z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2017-07-17T00:00:00Z</vt:filetime>
  </property>
</Properties>
</file>